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17" r:id="rId5"/>
    <p:sldId id="326" r:id="rId6"/>
    <p:sldId id="307" r:id="rId7"/>
    <p:sldId id="308" r:id="rId8"/>
    <p:sldId id="278" r:id="rId9"/>
    <p:sldId id="309" r:id="rId10"/>
    <p:sldId id="263" r:id="rId11"/>
    <p:sldId id="310" r:id="rId12"/>
    <p:sldId id="324" r:id="rId13"/>
    <p:sldId id="318" r:id="rId14"/>
    <p:sldId id="319" r:id="rId15"/>
    <p:sldId id="320" r:id="rId16"/>
    <p:sldId id="321" r:id="rId17"/>
    <p:sldId id="311" r:id="rId18"/>
    <p:sldId id="312" r:id="rId19"/>
    <p:sldId id="325" r:id="rId20"/>
    <p:sldId id="316" r:id="rId21"/>
    <p:sldId id="314" r:id="rId22"/>
    <p:sldId id="315" r:id="rId23"/>
    <p:sldId id="322" r:id="rId24"/>
    <p:sldId id="323" r:id="rId25"/>
    <p:sldId id="30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3F894069-EAD5-4049-BAD2-D7CE62514BBF}">
          <p14:sldIdLst>
            <p14:sldId id="317"/>
            <p14:sldId id="326"/>
            <p14:sldId id="307"/>
            <p14:sldId id="308"/>
            <p14:sldId id="278"/>
            <p14:sldId id="309"/>
            <p14:sldId id="263"/>
            <p14:sldId id="310"/>
            <p14:sldId id="324"/>
            <p14:sldId id="318"/>
            <p14:sldId id="319"/>
            <p14:sldId id="320"/>
            <p14:sldId id="321"/>
            <p14:sldId id="311"/>
            <p14:sldId id="312"/>
            <p14:sldId id="325"/>
            <p14:sldId id="316"/>
            <p14:sldId id="314"/>
            <p14:sldId id="315"/>
            <p14:sldId id="322"/>
            <p14:sldId id="32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405" autoAdjust="0"/>
  </p:normalViewPr>
  <p:slideViewPr>
    <p:cSldViewPr snapToGrid="0">
      <p:cViewPr varScale="1">
        <p:scale>
          <a:sx n="70" d="100"/>
          <a:sy n="70" d="100"/>
        </p:scale>
        <p:origin x="460" y="4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12/9/2024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3510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0464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304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5626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2748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4730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403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8988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612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7" Type="http://schemas.openxmlformats.org/officeDocument/2006/relationships/hyperlink" Target="https://www.w3.org/Style/CS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php.net/docs.php" TargetMode="External"/><Relationship Id="rId5" Type="http://schemas.openxmlformats.org/officeDocument/2006/relationships/hyperlink" Target="https://httpd.apache.org/" TargetMode="External"/><Relationship Id="rId4" Type="http://schemas.openxmlformats.org/officeDocument/2006/relationships/hyperlink" Target="https://dev.mysql.com/doc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ck of books with a black background&#10;&#10;Description automatically generated">
            <a:extLst>
              <a:ext uri="{FF2B5EF4-FFF2-40B4-BE49-F238E27FC236}">
                <a16:creationId xmlns:a16="http://schemas.microsoft.com/office/drawing/2014/main" id="{ED83AE70-3FDC-53EB-884B-EEBDEEF0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312" y="2462784"/>
            <a:ext cx="4754880" cy="47548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en-US" sz="7200" b="1" dirty="0">
                <a:solidFill>
                  <a:schemeClr val="accent5"/>
                </a:solidFill>
              </a:rPr>
              <a:t>Book Ordering System</a:t>
            </a:r>
            <a:br>
              <a:rPr lang="en-US" dirty="0"/>
            </a:br>
            <a:r>
              <a:rPr lang="en-US" sz="2400" dirty="0"/>
              <a:t>An Innovative Online Bookstore Solution</a:t>
            </a:r>
            <a:br>
              <a:rPr lang="en-US" sz="2400" dirty="0"/>
            </a:br>
            <a:br>
              <a:rPr lang="en-US" dirty="0"/>
            </a:br>
            <a:r>
              <a:rPr lang="en-US" sz="2800" b="1" dirty="0"/>
              <a:t>Presented By:</a:t>
            </a:r>
            <a:r>
              <a:rPr lang="en-US" sz="2800" dirty="0"/>
              <a:t> Rohan Rashid </a:t>
            </a:r>
            <a:br>
              <a:rPr lang="en-US" sz="2800" dirty="0"/>
            </a:br>
            <a:r>
              <a:rPr lang="fr-FR" sz="2800" b="1" dirty="0" err="1"/>
              <a:t>Student</a:t>
            </a:r>
            <a:r>
              <a:rPr lang="fr-FR" sz="2800" b="1" dirty="0"/>
              <a:t> ID:</a:t>
            </a:r>
            <a:r>
              <a:rPr lang="fr-FR" sz="2800" dirty="0"/>
              <a:t> 21222203</a:t>
            </a:r>
            <a:r>
              <a:rPr lang="fr-FR" sz="2800" b="1" dirty="0"/>
              <a:t>050</a:t>
            </a:r>
            <a:br>
              <a:rPr lang="en-US" sz="2800" dirty="0"/>
            </a:br>
            <a:r>
              <a:rPr lang="fr-FR" sz="2800" b="1" dirty="0"/>
              <a:t>Course:</a:t>
            </a:r>
            <a:r>
              <a:rPr lang="fr-FR" sz="2800" dirty="0"/>
              <a:t> CSE 328 </a:t>
            </a:r>
            <a:br>
              <a:rPr lang="fr-FR" sz="2800" dirty="0"/>
            </a:br>
            <a:r>
              <a:rPr lang="fr-FR" sz="2800" b="1" dirty="0" err="1"/>
              <a:t>Intake</a:t>
            </a:r>
            <a:r>
              <a:rPr lang="fr-FR" sz="2800" b="1" dirty="0"/>
              <a:t>:  </a:t>
            </a:r>
            <a:r>
              <a:rPr lang="fr-FR" sz="2800" dirty="0"/>
              <a:t>41-1 (DH)</a:t>
            </a:r>
            <a:br>
              <a:rPr lang="fr-FR" sz="2800" dirty="0"/>
            </a:br>
            <a:r>
              <a:rPr lang="fr-FR" sz="2800" b="1" dirty="0"/>
              <a:t>Date:</a:t>
            </a:r>
            <a:r>
              <a:rPr lang="fr-FR" sz="2800" dirty="0"/>
              <a:t> 09-12-24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937" y="233174"/>
            <a:ext cx="6664126" cy="772667"/>
          </a:xfrm>
        </p:spPr>
        <p:txBody>
          <a:bodyPr/>
          <a:lstStyle/>
          <a:p>
            <a:r>
              <a:rPr lang="en-US" sz="4800" dirty="0"/>
              <a:t>System Architecture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3CEF66-C6D7-C765-24E7-1DCFB38FE5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6175" y="1203090"/>
            <a:ext cx="9840196" cy="485285"/>
          </a:xfrm>
        </p:spPr>
        <p:txBody>
          <a:bodyPr>
            <a:normAutofit/>
          </a:bodyPr>
          <a:lstStyle/>
          <a:p>
            <a:r>
              <a:rPr lang="en-US" b="1" dirty="0"/>
              <a:t>Book Module:</a:t>
            </a:r>
            <a:r>
              <a:rPr lang="en-US" dirty="0"/>
              <a:t> Search, browse, and add to cart.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1DB40-D171-8A87-6A38-9EB55BF42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85624"/>
            <a:ext cx="5383982" cy="3706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6C1BDB-7FB2-A3D2-9286-312485FB4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" y="1885624"/>
            <a:ext cx="4718304" cy="37065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75C7F2-E72E-4791-6DE9-DE1C747536E0}"/>
              </a:ext>
            </a:extLst>
          </p:cNvPr>
          <p:cNvSpPr txBox="1"/>
          <p:nvPr/>
        </p:nvSpPr>
        <p:spPr>
          <a:xfrm>
            <a:off x="2670929" y="5879804"/>
            <a:ext cx="583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Searching a Book named ‘Java’ and added to the cart for Order</a:t>
            </a:r>
          </a:p>
        </p:txBody>
      </p:sp>
    </p:spTree>
    <p:extLst>
      <p:ext uri="{BB962C8B-B14F-4D97-AF65-F5344CB8AC3E}">
        <p14:creationId xmlns:p14="http://schemas.microsoft.com/office/powerpoint/2010/main" val="39363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61" y="224030"/>
            <a:ext cx="6508678" cy="772667"/>
          </a:xfrm>
        </p:spPr>
        <p:txBody>
          <a:bodyPr/>
          <a:lstStyle/>
          <a:p>
            <a:r>
              <a:rPr lang="en-US" sz="4800" dirty="0"/>
              <a:t>System Architecture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3CEF66-C6D7-C765-24E7-1DCFB38FE5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6175" y="1203090"/>
            <a:ext cx="9840196" cy="485285"/>
          </a:xfrm>
        </p:spPr>
        <p:txBody>
          <a:bodyPr>
            <a:normAutofit/>
          </a:bodyPr>
          <a:lstStyle/>
          <a:p>
            <a:r>
              <a:rPr lang="en-US" b="1" dirty="0"/>
              <a:t>Order Module:</a:t>
            </a:r>
            <a:r>
              <a:rPr lang="en-US" dirty="0"/>
              <a:t> Order processing and tracking.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B7AC7-2747-3809-3D1D-DE6F2ED1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48464"/>
            <a:ext cx="5212080" cy="2174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1FCBA-4A4D-1DDA-C407-BACAB8DD0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66" y="3785615"/>
            <a:ext cx="5903642" cy="2304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A0316-5CBC-9935-A4FB-C7B75424B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866" y="1743382"/>
            <a:ext cx="5903642" cy="2750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157B9-B877-635E-E084-A48E85072F98}"/>
              </a:ext>
            </a:extLst>
          </p:cNvPr>
          <p:cNvSpPr txBox="1"/>
          <p:nvPr/>
        </p:nvSpPr>
        <p:spPr>
          <a:xfrm>
            <a:off x="1139908" y="6361550"/>
            <a:ext cx="378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Processing with Delivery Address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162097-DC5F-7898-69BE-A3B4D3CBC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6" y="4010063"/>
            <a:ext cx="5212080" cy="22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703" y="242318"/>
            <a:ext cx="6158593" cy="772667"/>
          </a:xfrm>
        </p:spPr>
        <p:txBody>
          <a:bodyPr/>
          <a:lstStyle/>
          <a:p>
            <a:r>
              <a:rPr lang="en-US" sz="4800" dirty="0"/>
              <a:t>System Architecture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3CEF66-C6D7-C765-24E7-1DCFB38FE5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6175" y="1203090"/>
            <a:ext cx="9840196" cy="485285"/>
          </a:xfrm>
        </p:spPr>
        <p:txBody>
          <a:bodyPr>
            <a:normAutofit/>
          </a:bodyPr>
          <a:lstStyle/>
          <a:p>
            <a:r>
              <a:rPr lang="en-US" b="1" dirty="0"/>
              <a:t>Admin Module:</a:t>
            </a:r>
            <a:r>
              <a:rPr lang="en-US" dirty="0"/>
              <a:t> Inventory management and order supervision.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5C89C-F83C-5C3A-8A6D-05961D93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58" y="1688375"/>
            <a:ext cx="5314677" cy="4286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17BB3-3B8D-A901-01A9-996820042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126" y="1688375"/>
            <a:ext cx="5241816" cy="42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2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703" y="196598"/>
            <a:ext cx="6158593" cy="772667"/>
          </a:xfrm>
        </p:spPr>
        <p:txBody>
          <a:bodyPr/>
          <a:lstStyle/>
          <a:p>
            <a:r>
              <a:rPr lang="en-US" sz="4800" dirty="0"/>
              <a:t>System Architecture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3CEF66-C6D7-C765-24E7-1DCFB38FE5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6175" y="1203090"/>
            <a:ext cx="9840196" cy="48528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Flow of Data: :</a:t>
            </a:r>
            <a:r>
              <a:rPr lang="en-US" dirty="0"/>
              <a:t>Showing a activity diagram of how data flows between modules.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6FFE03-2E27-AD78-7AC2-E64C48DB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7091" y="1922200"/>
            <a:ext cx="9957816" cy="445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5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Features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8" y="2039112"/>
            <a:ext cx="10439401" cy="29900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For Customers: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Account creation, search functionality, order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For Administrators: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Add/remove books, manage inventory, track orders.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Cross-Platform Compatibility: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Works on desktops, laptops, and mobile devices.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8" y="2039111"/>
            <a:ext cx="11277601" cy="914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 Case Diagram: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interaction between users, administrators, and the system.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9AAD8E8-E0C5-9346-467A-19461B46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59" y="2953511"/>
            <a:ext cx="9099082" cy="339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8" y="2039111"/>
            <a:ext cx="11277601" cy="914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ER Diagram: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Highlight relationships between key entities like Users, Books, and Orders.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3A78F557-8860-219A-F455-BDDEB7C40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038" y="2953511"/>
            <a:ext cx="5987924" cy="376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6E3FD31-D19A-BFEB-821F-C0010383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41312"/>
            <a:ext cx="3051208" cy="673768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ADB94-FC21-07C5-1FC9-E729C5DEDF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1500096"/>
            <a:ext cx="9748158" cy="83884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Database Tables: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Highlight table structure for Users, Books, and Orders.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6313-F1C8-57CB-82F6-54BC07D3B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A2C5B91-1D16-EF23-C698-E697A2808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96" y="2338939"/>
            <a:ext cx="9543450" cy="36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33A77B-664F-FFD3-D61A-0D344C2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0F3C-5228-C9FB-1212-1D4894C80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8" y="2039111"/>
            <a:ext cx="11277601" cy="27125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Observations: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Streamlined book ordering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User-friendly interface with accurate order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Limitations: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payment gateway integration in the current version.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an internet connection to operate.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500A-4B75-29F9-CE37-C3E13D6A5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F88F8-17E5-45E3-77B1-77FACD99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469ED-926E-7CEE-5AF2-BF9AC726D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F5F0C-60F9-F92D-899C-55280D172762}"/>
              </a:ext>
            </a:extLst>
          </p:cNvPr>
          <p:cNvSpPr txBox="1"/>
          <p:nvPr/>
        </p:nvSpPr>
        <p:spPr>
          <a:xfrm>
            <a:off x="636814" y="2122714"/>
            <a:ext cx="10716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real-time payment gateway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 recommendation system for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a mobile app for better accessibility.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96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30BB2-FE03-8511-C437-6AC21B03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5722" y="4337120"/>
            <a:ext cx="4508105" cy="2058203"/>
          </a:xfrm>
        </p:spPr>
        <p:txBody>
          <a:bodyPr>
            <a:normAutofit fontScale="47500" lnSpcReduction="20000"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Under Supervision of: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200" b="1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Ms. </a:t>
            </a:r>
            <a:r>
              <a:rPr lang="en-US" sz="3200" b="1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Meher</a:t>
            </a:r>
            <a:r>
              <a:rPr lang="en-US" sz="32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Afroj</a:t>
            </a:r>
            <a:r>
              <a:rPr lang="en-US" sz="32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Assistant Professor,</a:t>
            </a: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Department of Computer Science &amp; Engineering, </a:t>
            </a:r>
            <a:r>
              <a:rPr lang="en-US" sz="3200" dirty="0">
                <a:solidFill>
                  <a:srgbClr val="333333"/>
                </a:solidFill>
                <a:effectLst/>
                <a:ea typeface="Calibri" panose="020F0502020204030204" pitchFamily="34" charset="0"/>
              </a:rPr>
              <a:t>Bangladesh University of Business and Technology (BUBT).</a:t>
            </a:r>
            <a:endParaRPr lang="en-US" sz="32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32A20A-5947-E037-1860-0DDF3346359A}"/>
              </a:ext>
            </a:extLst>
          </p:cNvPr>
          <p:cNvSpPr/>
          <p:nvPr/>
        </p:nvSpPr>
        <p:spPr>
          <a:xfrm>
            <a:off x="1428750" y="187397"/>
            <a:ext cx="9334500" cy="2058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Britannic Bold" panose="020B0903060703020204" pitchFamily="34" charset="0"/>
              </a:rPr>
              <a:t>BANGLADESH UNIVERSITY OF BUSINESS &amp; TECHNOLOGY (BUBT)</a:t>
            </a:r>
            <a:endParaRPr lang="en-US" sz="3200" dirty="0">
              <a:solidFill>
                <a:schemeClr val="tx1"/>
              </a:solidFill>
              <a:latin typeface="Britannic Bold" panose="020B0903060703020204" pitchFamily="34" charset="0"/>
            </a:endParaRPr>
          </a:p>
          <a:p>
            <a:br>
              <a:rPr lang="en-US" sz="3200" dirty="0">
                <a:latin typeface="Britannic Bold" panose="020B0903060703020204" pitchFamily="34" charset="0"/>
              </a:rPr>
            </a:br>
            <a:endParaRPr lang="en-US" sz="3200" dirty="0">
              <a:latin typeface="Britannic Bold" panose="020B0903060703020204" pitchFamily="34" charset="0"/>
            </a:endParaRPr>
          </a:p>
        </p:txBody>
      </p:sp>
      <p:pic>
        <p:nvPicPr>
          <p:cNvPr id="5" name="Picture 4" descr="https://lh7-us.googleusercontent.com/e5HbTMhwdooscwe8Wi9R7enVndO2T663-3Fm6zEAsGEokt5lJ-eUWdmY__g1yL3SDwmWRCBVdpD8Om-CcFFQ4XEPCGuPLotGI3wybHTpcKqOPnQ54vFIfltFxwaU1u0Y87SF-lqZxXDv1CMmz8ZhPg=s2048">
            <a:extLst>
              <a:ext uri="{FF2B5EF4-FFF2-40B4-BE49-F238E27FC236}">
                <a16:creationId xmlns:a16="http://schemas.microsoft.com/office/drawing/2014/main" id="{0FC76721-2865-0269-FAE0-EC8A40776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204" y="1875899"/>
            <a:ext cx="1833139" cy="23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81D947-122B-8133-7FB3-14D95CFDFF4C}"/>
              </a:ext>
            </a:extLst>
          </p:cNvPr>
          <p:cNvSpPr/>
          <p:nvPr/>
        </p:nvSpPr>
        <p:spPr>
          <a:xfrm>
            <a:off x="861722" y="1798534"/>
            <a:ext cx="660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FFFFFF"/>
                </a:solidFill>
                <a:latin typeface="Bahnschrift SemiBold" panose="020B0502040204020203" pitchFamily="34" charset="0"/>
              </a:rPr>
              <a:t>Participants Are:                                               Dept. Of CSE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96933B-CEC0-FE50-CF31-05A4FDBA6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192437"/>
              </p:ext>
            </p:extLst>
          </p:nvPr>
        </p:nvGraphicFramePr>
        <p:xfrm>
          <a:off x="861722" y="2266601"/>
          <a:ext cx="6096000" cy="22250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1892178205"/>
                    </a:ext>
                  </a:extLst>
                </a:gridCol>
                <a:gridCol w="2368550">
                  <a:extLst>
                    <a:ext uri="{9D8B030D-6E8A-4147-A177-3AD203B41FA5}">
                      <a16:colId xmlns:a16="http://schemas.microsoft.com/office/drawing/2014/main" val="283189231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11990126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Name of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69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  <a:latin typeface="+mn-lt"/>
                        </a:rPr>
                        <a:t>Md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 Imran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+mn-lt"/>
                        </a:rPr>
                        <a:t>Hossen</a:t>
                      </a:r>
                      <a:endParaRPr 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21222203001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690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Rajesh Chandra Barman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21222203002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68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Istiak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Ahmed </a:t>
                      </a:r>
                      <a:r>
                        <a:rPr lang="en-US" baseline="0" dirty="0" err="1">
                          <a:solidFill>
                            <a:schemeClr val="tx1"/>
                          </a:solidFill>
                        </a:rPr>
                        <a:t>Arnob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21222203028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65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Bikash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Chandra Ray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21222203045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5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Rohan Rashid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21222203050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010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96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4" grpId="1"/>
      <p:bldP spid="6" grpId="0"/>
      <p:bldP spid="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F88F8-17E5-45E3-77B1-77FACD99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465" y="366953"/>
            <a:ext cx="4311065" cy="683812"/>
          </a:xfrm>
        </p:spPr>
        <p:txBody>
          <a:bodyPr/>
          <a:lstStyle/>
          <a:p>
            <a:r>
              <a:rPr lang="en-US" sz="4800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469ED-926E-7CEE-5AF2-BF9AC726D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F5F0C-60F9-F92D-899C-55280D172762}"/>
              </a:ext>
            </a:extLst>
          </p:cNvPr>
          <p:cNvSpPr txBox="1"/>
          <p:nvPr/>
        </p:nvSpPr>
        <p:spPr>
          <a:xfrm>
            <a:off x="1717823" y="1808548"/>
            <a:ext cx="8756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Summary: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Book Ordering System effectively addresses the challenges of traditional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Takeaway: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a scalable, user-friendly solution for online book purchasing and management.</a:t>
            </a:r>
          </a:p>
        </p:txBody>
      </p:sp>
    </p:spTree>
    <p:extLst>
      <p:ext uri="{BB962C8B-B14F-4D97-AF65-F5344CB8AC3E}">
        <p14:creationId xmlns:p14="http://schemas.microsoft.com/office/powerpoint/2010/main" val="61225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F88F8-17E5-45E3-77B1-77FACD99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469ED-926E-7CEE-5AF2-BF9AC726D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F5F0C-60F9-F92D-899C-55280D172762}"/>
              </a:ext>
            </a:extLst>
          </p:cNvPr>
          <p:cNvSpPr txBox="1"/>
          <p:nvPr/>
        </p:nvSpPr>
        <p:spPr>
          <a:xfrm>
            <a:off x="636814" y="2166879"/>
            <a:ext cx="107169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Bootstrap Documentation:</a:t>
            </a:r>
            <a:br>
              <a:rPr lang="en-US" dirty="0"/>
            </a:br>
            <a:r>
              <a:rPr lang="en-US" dirty="0">
                <a:hlinkClick r:id="rId3"/>
              </a:rPr>
              <a:t>https://getbootstrap.com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MySQL Documentation:</a:t>
            </a:r>
            <a:br>
              <a:rPr lang="en-US" dirty="0"/>
            </a:br>
            <a:r>
              <a:rPr lang="en-US" dirty="0">
                <a:hlinkClick r:id="rId4"/>
              </a:rPr>
              <a:t>https://dev.mysql.com/doc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Apache HTTP Server:</a:t>
            </a:r>
            <a:br>
              <a:rPr lang="en-US" dirty="0"/>
            </a:br>
            <a:r>
              <a:rPr lang="en-US" dirty="0">
                <a:hlinkClick r:id="rId5"/>
              </a:rPr>
              <a:t>https://httpd.apache.org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PHP Documentation:</a:t>
            </a:r>
            <a:br>
              <a:rPr lang="en-US" dirty="0"/>
            </a:br>
            <a:r>
              <a:rPr lang="en-US" dirty="0">
                <a:hlinkClick r:id="rId6"/>
              </a:rPr>
              <a:t>https://www.php.net/docs.php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CSS Specifications:</a:t>
            </a:r>
            <a:br>
              <a:rPr lang="en-US" dirty="0"/>
            </a:br>
            <a:r>
              <a:rPr lang="en-US" dirty="0">
                <a:hlinkClick r:id="rId7"/>
              </a:rPr>
              <a:t>https://www.w3.org/Style/CSS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9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/>
          <a:lstStyle/>
          <a:p>
            <a:r>
              <a:rPr lang="en-US" dirty="0"/>
              <a:t>👤 Rohan RASHID</a:t>
            </a:r>
          </a:p>
          <a:p>
            <a:r>
              <a:rPr lang="en-US" dirty="0"/>
              <a:t>📞 01612181539</a:t>
            </a:r>
          </a:p>
          <a:p>
            <a:pPr lvl="1"/>
            <a:r>
              <a:rPr lang="en-US" dirty="0"/>
              <a:t>📧 21222203050@cse.bubt.edu.bd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/>
          <a:lstStyle/>
          <a:p>
            <a:r>
              <a:rPr lang="en-US" sz="4400" dirty="0"/>
              <a:t>Our Agenda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362441"/>
              </p:ext>
            </p:extLst>
          </p:nvPr>
        </p:nvGraphicFramePr>
        <p:xfrm>
          <a:off x="9105499" y="371290"/>
          <a:ext cx="2820202" cy="6115420"/>
        </p:xfrm>
        <a:graphic>
          <a:graphicData uri="http://schemas.openxmlformats.org/drawingml/2006/table">
            <a:tbl>
              <a:tblPr firstRow="1" bandRow="1"/>
              <a:tblGrid>
                <a:gridCol w="2820202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57432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+mn-lt"/>
                          <a:cs typeface="Gill Sans Light" panose="020B0302020104020203" pitchFamily="34" charset="-79"/>
                        </a:rPr>
                        <a:t>INTRODUCTION</a:t>
                      </a:r>
                    </a:p>
                    <a:p>
                      <a:pPr algn="r"/>
                      <a:r>
                        <a:rPr lang="en-US" sz="1200" b="1" dirty="0">
                          <a:latin typeface="+mn-lt"/>
                        </a:rPr>
                        <a:t>4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57432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latin typeface="+mn-lt"/>
                        </a:rPr>
                        <a:t>PROBLEM STATEMENT</a:t>
                      </a:r>
                    </a:p>
                    <a:p>
                      <a:pPr algn="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620272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latin typeface="+mn-lt"/>
                        </a:rPr>
                        <a:t>OBJECTIVES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62027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+mn-lt"/>
                          <a:cs typeface="Gill Sans Light" panose="020B0302020104020203" pitchFamily="34" charset="-79"/>
                        </a:rPr>
                        <a:t>TECHNOLOGY STACK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620272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+mn-lt"/>
                        </a:rPr>
                        <a:t>SYSTEM ARCHITECTURE</a:t>
                      </a:r>
                      <a:endParaRPr lang="en-US" sz="1200" b="1" dirty="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8-13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  <a:tr h="620272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FUNCTIONAL FEATURES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4439434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 DESIGN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15-17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5993506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OBSERVATIONS AND LIMITATIONS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8974693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FUTURE ENHANCEMENT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9274619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CONCLUSION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0642757"/>
                  </a:ext>
                </a:extLst>
              </a:tr>
              <a:tr h="497136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REFERENCES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7016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941" y="195943"/>
            <a:ext cx="4790059" cy="70212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0DDC3-CD16-0963-BB5B-9B3A9FCBE528}"/>
              </a:ext>
            </a:extLst>
          </p:cNvPr>
          <p:cNvSpPr txBox="1"/>
          <p:nvPr/>
        </p:nvSpPr>
        <p:spPr>
          <a:xfrm>
            <a:off x="318350" y="1539207"/>
            <a:ext cx="57776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What is the Book Ordering System?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software application to simplify book ordering processes for customers and administrators.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Purpose of the Project: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Provide a seamless and efficient platform for book search, ordering, and inventory management.</a:t>
            </a:r>
          </a:p>
          <a:p>
            <a:endParaRPr lang="en-US" dirty="0"/>
          </a:p>
        </p:txBody>
      </p:sp>
      <p:pic>
        <p:nvPicPr>
          <p:cNvPr id="12" name="Picture Placeholder 11" descr="A computer with a screen showing books on it&#10;&#10;Description automatically generated">
            <a:extLst>
              <a:ext uri="{FF2B5EF4-FFF2-40B4-BE49-F238E27FC236}">
                <a16:creationId xmlns:a16="http://schemas.microsoft.com/office/drawing/2014/main" id="{E38B9005-B218-C05C-BB72-54F82D0277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0900" r="30900"/>
          <a:stretch>
            <a:fillRect/>
          </a:stretch>
        </p:blipFill>
        <p:spPr>
          <a:xfrm>
            <a:off x="7609115" y="-5529"/>
            <a:ext cx="4991100" cy="6863529"/>
          </a:xfrm>
        </p:spPr>
      </p:pic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352" y="310243"/>
            <a:ext cx="6057296" cy="914400"/>
          </a:xfrm>
        </p:spPr>
        <p:txBody>
          <a:bodyPr anchor="b"/>
          <a:lstStyle/>
          <a:p>
            <a:r>
              <a:rPr lang="en-US" dirty="0"/>
              <a:t>Problem Statement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7131" y="2559013"/>
            <a:ext cx="11077738" cy="2829415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3200" b="1" dirty="0"/>
              <a:t>Challenges with Traditional Systems:</a:t>
            </a:r>
            <a:endParaRPr lang="en-US" sz="32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3200" dirty="0"/>
              <a:t>Inaccurate inventory management.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3200" dirty="0"/>
              <a:t>Limited customer service availability.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3200" dirty="0"/>
              <a:t>Lack of accessibility outside physical store hours.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3200" b="1" dirty="0"/>
              <a:t>Need for Automation:</a:t>
            </a:r>
            <a:endParaRPr lang="en-US" sz="32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3200" dirty="0"/>
              <a:t>A digital solution that offers 24/7 availability and efficient order processing.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809" y="470841"/>
            <a:ext cx="3818382" cy="881743"/>
          </a:xfrm>
        </p:spPr>
        <p:txBody>
          <a:bodyPr/>
          <a:lstStyle/>
          <a:p>
            <a:r>
              <a:rPr lang="en-US" sz="4800" dirty="0"/>
              <a:t>Objectives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95400" y="1352584"/>
            <a:ext cx="9601200" cy="276148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Primary Goals:</a:t>
            </a: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Enable customers to search, browse, and order books online.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Allow administrators to manage book inventory and track orders.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Key Features:</a:t>
            </a: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Secure user authentication and account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User-friendly interface for quick browsing and ordering.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Inventory management for administrators.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924" y="387350"/>
            <a:ext cx="10360152" cy="965998"/>
          </a:xfrm>
        </p:spPr>
        <p:txBody>
          <a:bodyPr anchor="b"/>
          <a:lstStyle/>
          <a:p>
            <a:r>
              <a:rPr lang="en-US" dirty="0"/>
              <a:t>Technology Stack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114" y="2470604"/>
            <a:ext cx="8109772" cy="2644775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Frontend: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HTML5, CSS3, JavaScript, Bootstrap.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Backend: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PHP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Database: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MySQL.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Hosting: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Localhost or Cloud-Based Servers.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65" y="233174"/>
            <a:ext cx="6444670" cy="772667"/>
          </a:xfrm>
        </p:spPr>
        <p:txBody>
          <a:bodyPr/>
          <a:lstStyle/>
          <a:p>
            <a:r>
              <a:rPr lang="en-US" sz="4800" dirty="0"/>
              <a:t>System Architecture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3CEF66-C6D7-C765-24E7-1DCFB38FE5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6175" y="1203090"/>
            <a:ext cx="9840196" cy="485285"/>
          </a:xfrm>
        </p:spPr>
        <p:txBody>
          <a:bodyPr>
            <a:normAutofit/>
          </a:bodyPr>
          <a:lstStyle/>
          <a:p>
            <a:r>
              <a:rPr lang="en-US" b="1" dirty="0"/>
              <a:t>User Module:</a:t>
            </a:r>
            <a:r>
              <a:rPr lang="en-US" dirty="0"/>
              <a:t> Registration, login, and profile management.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4F1E0-0247-387C-9B3C-C4C4F8D2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30" y="1680393"/>
            <a:ext cx="10676940" cy="4126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D31210-B5ED-CF38-E067-DB948684CA56}"/>
              </a:ext>
            </a:extLst>
          </p:cNvPr>
          <p:cNvSpPr txBox="1"/>
          <p:nvPr/>
        </p:nvSpPr>
        <p:spPr>
          <a:xfrm>
            <a:off x="5134486" y="5806440"/>
            <a:ext cx="192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Home Page</a:t>
            </a:r>
          </a:p>
        </p:txBody>
      </p: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65" y="233174"/>
            <a:ext cx="6444670" cy="772667"/>
          </a:xfrm>
        </p:spPr>
        <p:txBody>
          <a:bodyPr/>
          <a:lstStyle/>
          <a:p>
            <a:r>
              <a:rPr lang="en-US" sz="4800" dirty="0"/>
              <a:t>System Architecture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3CEF66-C6D7-C765-24E7-1DCFB38FE5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16175" y="1203090"/>
            <a:ext cx="9840196" cy="485285"/>
          </a:xfrm>
        </p:spPr>
        <p:txBody>
          <a:bodyPr>
            <a:normAutofit/>
          </a:bodyPr>
          <a:lstStyle/>
          <a:p>
            <a:r>
              <a:rPr lang="en-US" b="1" dirty="0"/>
              <a:t>User Module:</a:t>
            </a:r>
            <a:r>
              <a:rPr lang="en-US" dirty="0"/>
              <a:t> Registration, login, and profile management.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31210-B5ED-CF38-E067-DB948684CA56}"/>
              </a:ext>
            </a:extLst>
          </p:cNvPr>
          <p:cNvSpPr txBox="1"/>
          <p:nvPr/>
        </p:nvSpPr>
        <p:spPr>
          <a:xfrm>
            <a:off x="5134486" y="5958421"/>
            <a:ext cx="252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Registration &amp; Log in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F0B89-8343-2077-92B5-A8A7DB1F9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88375"/>
            <a:ext cx="5491954" cy="4247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092F8-F11B-3EF3-B15A-896562FC1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64" y="1710824"/>
            <a:ext cx="4983480" cy="42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6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build="p"/>
    </p:bld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{4E8D3531-6E5F-4E12-BBB5-6A08D4E777FA}tf11964407_win32</Template>
  <TotalTime>226</TotalTime>
  <Words>700</Words>
  <Application>Microsoft Office PowerPoint</Application>
  <PresentationFormat>Widescreen</PresentationFormat>
  <Paragraphs>170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Bahnschrift SemiBold</vt:lpstr>
      <vt:lpstr>Britannic Bold</vt:lpstr>
      <vt:lpstr>Calibri</vt:lpstr>
      <vt:lpstr>Courier New</vt:lpstr>
      <vt:lpstr>Gill Sans Nova Light</vt:lpstr>
      <vt:lpstr>Sagona Book</vt:lpstr>
      <vt:lpstr>Custom</vt:lpstr>
      <vt:lpstr>Book Ordering System An Innovative Online Bookstore Solution  Presented By: Rohan Rashid  Student ID: 21222203050 Course: CSE 328  Intake:  41-1 (DH) Date: 09-12-24</vt:lpstr>
      <vt:lpstr>PowerPoint Presentation</vt:lpstr>
      <vt:lpstr>Our Agenda</vt:lpstr>
      <vt:lpstr>Introduction</vt:lpstr>
      <vt:lpstr>Problem Statement</vt:lpstr>
      <vt:lpstr>Objectives</vt:lpstr>
      <vt:lpstr>Technology Stack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Functional Features</vt:lpstr>
      <vt:lpstr>System Design</vt:lpstr>
      <vt:lpstr>System Design</vt:lpstr>
      <vt:lpstr>System Design</vt:lpstr>
      <vt:lpstr>Observations and Limitations</vt:lpstr>
      <vt:lpstr>Future Enhancements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Rohan Rashid</dc:creator>
  <cp:lastModifiedBy>Rohan Rashid</cp:lastModifiedBy>
  <cp:revision>6</cp:revision>
  <dcterms:created xsi:type="dcterms:W3CDTF">2024-12-08T18:23:45Z</dcterms:created>
  <dcterms:modified xsi:type="dcterms:W3CDTF">2024-12-09T09:20:05Z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